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3"/>
    <p:sldId id="257" r:id="rId54"/>
    <p:sldId id="258" r:id="rId55"/>
    <p:sldId id="259" r:id="rId56"/>
    <p:sldId id="260" r:id="rId57"/>
    <p:sldId id="261" r:id="rId58"/>
    <p:sldId id="262" r:id="rId59"/>
    <p:sldId id="263" r:id="rId60"/>
    <p:sldId id="264" r:id="rId61"/>
    <p:sldId id="265" r:id="rId62"/>
    <p:sldId id="266" r:id="rId63"/>
    <p:sldId id="267" r:id="rId64"/>
    <p:sldId id="268" r:id="rId65"/>
    <p:sldId id="269" r:id="rId6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latsi" charset="1" panose="000005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Open Sans Italics" charset="1" panose="020B0606030504020204"/>
      <p:regular r:id="rId19"/>
    </p:embeddedFont>
    <p:embeddedFont>
      <p:font typeface="Open Sans Bold Italics" charset="1" panose="020B0806030504020204"/>
      <p:regular r:id="rId20"/>
    </p:embeddedFont>
    <p:embeddedFont>
      <p:font typeface="Open Sans Light" charset="1" panose="020B03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Ultra-Bold" charset="1" panose="00000000000000000000"/>
      <p:regular r:id="rId23"/>
    </p:embeddedFont>
    <p:embeddedFont>
      <p:font typeface="Open Sans Ultra-Bold Italics" charset="1" panose="00000000000000000000"/>
      <p:regular r:id="rId24"/>
    </p:embeddedFont>
    <p:embeddedFont>
      <p:font typeface="Abhaya Libre" charset="1" panose="02000503000000000000"/>
      <p:regular r:id="rId25"/>
    </p:embeddedFont>
    <p:embeddedFont>
      <p:font typeface="Abhaya Libre Bold" charset="1" panose="02000803000000000000"/>
      <p:regular r:id="rId26"/>
    </p:embeddedFont>
    <p:embeddedFont>
      <p:font typeface="Abhaya Libre Italics" charset="1" panose="02000503000000000000"/>
      <p:regular r:id="rId27"/>
    </p:embeddedFont>
    <p:embeddedFont>
      <p:font typeface="Abhaya Libre Bold Italics" charset="1" panose="02000803000000000000"/>
      <p:regular r:id="rId28"/>
    </p:embeddedFont>
    <p:embeddedFont>
      <p:font typeface="Abhaya Libre Medium" charset="1" panose="02000603000000000000"/>
      <p:regular r:id="rId29"/>
    </p:embeddedFont>
    <p:embeddedFont>
      <p:font typeface="Abhaya Libre Medium Italics" charset="1" panose="02000603000000000000"/>
      <p:regular r:id="rId30"/>
    </p:embeddedFont>
    <p:embeddedFont>
      <p:font typeface="Abhaya Libre Semi-Bold" charset="1" panose="02000703000000000000"/>
      <p:regular r:id="rId31"/>
    </p:embeddedFont>
    <p:embeddedFont>
      <p:font typeface="Abhaya Libre Semi-Bold Italics" charset="1" panose="02000703000000000000"/>
      <p:regular r:id="rId32"/>
    </p:embeddedFont>
    <p:embeddedFont>
      <p:font typeface="Abhaya Libre Ultra-Bold" charset="1" panose="02000803000000000000"/>
      <p:regular r:id="rId33"/>
    </p:embeddedFont>
    <p:embeddedFont>
      <p:font typeface="Abhaya Libre Ultra-Bold Italics" charset="1" panose="02000803000000000000"/>
      <p:regular r:id="rId34"/>
    </p:embeddedFont>
    <p:embeddedFont>
      <p:font typeface="Montserrat" charset="1" panose="00000500000000000000"/>
      <p:regular r:id="rId35"/>
    </p:embeddedFont>
    <p:embeddedFont>
      <p:font typeface="Montserrat Bold" charset="1" panose="00000800000000000000"/>
      <p:regular r:id="rId36"/>
    </p:embeddedFont>
    <p:embeddedFont>
      <p:font typeface="Montserrat Italics" charset="1" panose="00000500000000000000"/>
      <p:regular r:id="rId37"/>
    </p:embeddedFont>
    <p:embeddedFont>
      <p:font typeface="Montserrat Bold Italics" charset="1" panose="00000800000000000000"/>
      <p:regular r:id="rId38"/>
    </p:embeddedFont>
    <p:embeddedFont>
      <p:font typeface="Montserrat Thin" charset="1" panose="00000300000000000000"/>
      <p:regular r:id="rId39"/>
    </p:embeddedFont>
    <p:embeddedFont>
      <p:font typeface="Montserrat Thin Italics" charset="1" panose="00000300000000000000"/>
      <p:regular r:id="rId40"/>
    </p:embeddedFont>
    <p:embeddedFont>
      <p:font typeface="Montserrat Extra-Light" charset="1" panose="00000300000000000000"/>
      <p:regular r:id="rId41"/>
    </p:embeddedFont>
    <p:embeddedFont>
      <p:font typeface="Montserrat Extra-Light Italics" charset="1" panose="00000300000000000000"/>
      <p:regular r:id="rId42"/>
    </p:embeddedFont>
    <p:embeddedFont>
      <p:font typeface="Montserrat Light" charset="1" panose="00000400000000000000"/>
      <p:regular r:id="rId43"/>
    </p:embeddedFont>
    <p:embeddedFont>
      <p:font typeface="Montserrat Light Italics" charset="1" panose="00000400000000000000"/>
      <p:regular r:id="rId44"/>
    </p:embeddedFont>
    <p:embeddedFont>
      <p:font typeface="Montserrat Medium" charset="1" panose="00000600000000000000"/>
      <p:regular r:id="rId45"/>
    </p:embeddedFont>
    <p:embeddedFont>
      <p:font typeface="Montserrat Medium Italics" charset="1" panose="00000600000000000000"/>
      <p:regular r:id="rId46"/>
    </p:embeddedFont>
    <p:embeddedFont>
      <p:font typeface="Montserrat Semi-Bold" charset="1" panose="00000700000000000000"/>
      <p:regular r:id="rId47"/>
    </p:embeddedFont>
    <p:embeddedFont>
      <p:font typeface="Montserrat Semi-Bold Italics" charset="1" panose="00000700000000000000"/>
      <p:regular r:id="rId48"/>
    </p:embeddedFont>
    <p:embeddedFont>
      <p:font typeface="Montserrat Ultra-Bold" charset="1" panose="00000900000000000000"/>
      <p:regular r:id="rId49"/>
    </p:embeddedFont>
    <p:embeddedFont>
      <p:font typeface="Montserrat Ultra-Bold Italics" charset="1" panose="00000900000000000000"/>
      <p:regular r:id="rId50"/>
    </p:embeddedFont>
    <p:embeddedFont>
      <p:font typeface="Montserrat Heavy" charset="1" panose="00000A00000000000000"/>
      <p:regular r:id="rId51"/>
    </p:embeddedFont>
    <p:embeddedFont>
      <p:font typeface="Montserrat Heavy Italics" charset="1" panose="00000A0000000000000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slides/slide1.xml" Type="http://schemas.openxmlformats.org/officeDocument/2006/relationships/slide"/><Relationship Id="rId54" Target="slides/slide2.xml" Type="http://schemas.openxmlformats.org/officeDocument/2006/relationships/slide"/><Relationship Id="rId55" Target="slides/slide3.xml" Type="http://schemas.openxmlformats.org/officeDocument/2006/relationships/slide"/><Relationship Id="rId56" Target="slides/slide4.xml" Type="http://schemas.openxmlformats.org/officeDocument/2006/relationships/slide"/><Relationship Id="rId57" Target="slides/slide5.xml" Type="http://schemas.openxmlformats.org/officeDocument/2006/relationships/slide"/><Relationship Id="rId58" Target="slides/slide6.xml" Type="http://schemas.openxmlformats.org/officeDocument/2006/relationships/slide"/><Relationship Id="rId59" Target="slides/slide7.xml" Type="http://schemas.openxmlformats.org/officeDocument/2006/relationships/slide"/><Relationship Id="rId6" Target="fonts/font6.fntdata" Type="http://schemas.openxmlformats.org/officeDocument/2006/relationships/font"/><Relationship Id="rId60" Target="slides/slide8.xml" Type="http://schemas.openxmlformats.org/officeDocument/2006/relationships/slide"/><Relationship Id="rId61" Target="slides/slide9.xml" Type="http://schemas.openxmlformats.org/officeDocument/2006/relationships/slide"/><Relationship Id="rId62" Target="slides/slide10.xml" Type="http://schemas.openxmlformats.org/officeDocument/2006/relationships/slide"/><Relationship Id="rId63" Target="slides/slide11.xml" Type="http://schemas.openxmlformats.org/officeDocument/2006/relationships/slide"/><Relationship Id="rId64" Target="slides/slide12.xml" Type="http://schemas.openxmlformats.org/officeDocument/2006/relationships/slide"/><Relationship Id="rId65" Target="slides/slide13.xml" Type="http://schemas.openxmlformats.org/officeDocument/2006/relationships/slide"/><Relationship Id="rId66" Target="slides/slide14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88471" y="0"/>
            <a:ext cx="2119542" cy="10287000"/>
            <a:chOff x="0" y="0"/>
            <a:chExt cx="55823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2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233">
                  <a:moveTo>
                    <a:pt x="0" y="0"/>
                  </a:moveTo>
                  <a:lnTo>
                    <a:pt x="558233" y="0"/>
                  </a:lnTo>
                  <a:lnTo>
                    <a:pt x="5582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E0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823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0"/>
            <a:ext cx="2119542" cy="10287000"/>
            <a:chOff x="0" y="0"/>
            <a:chExt cx="55823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582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233">
                  <a:moveTo>
                    <a:pt x="0" y="0"/>
                  </a:moveTo>
                  <a:lnTo>
                    <a:pt x="558233" y="0"/>
                  </a:lnTo>
                  <a:lnTo>
                    <a:pt x="5582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FC3D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5823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31071" y="0"/>
            <a:ext cx="2119542" cy="10287000"/>
            <a:chOff x="0" y="0"/>
            <a:chExt cx="558233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582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233">
                  <a:moveTo>
                    <a:pt x="0" y="0"/>
                  </a:moveTo>
                  <a:lnTo>
                    <a:pt x="558233" y="0"/>
                  </a:lnTo>
                  <a:lnTo>
                    <a:pt x="5582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55823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935131" y="2145687"/>
            <a:ext cx="11610212" cy="3316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07"/>
              </a:lnSpc>
            </a:pPr>
            <a:r>
              <a:rPr lang="en-US" sz="13100">
                <a:solidFill>
                  <a:srgbClr val="000000"/>
                </a:solidFill>
                <a:latin typeface="Alatsi"/>
              </a:rPr>
              <a:t>ÖNÁLLÓ </a:t>
            </a:r>
          </a:p>
          <a:p>
            <a:pPr algn="ctr">
              <a:lnSpc>
                <a:spcPts val="12707"/>
              </a:lnSpc>
            </a:pPr>
            <a:r>
              <a:rPr lang="en-US" sz="13100">
                <a:solidFill>
                  <a:srgbClr val="000000"/>
                </a:solidFill>
                <a:latin typeface="Alatsi"/>
              </a:rPr>
              <a:t>LABORATÓRIUM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427563" y="5909727"/>
            <a:ext cx="12625348" cy="1570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49"/>
              </a:lnSpc>
            </a:pPr>
            <a:r>
              <a:rPr lang="en-US" sz="4535">
                <a:solidFill>
                  <a:srgbClr val="000000"/>
                </a:solidFill>
                <a:latin typeface="Alatsi Bold"/>
              </a:rPr>
              <a:t>Konzulens: Dr. Forstner Bertalan</a:t>
            </a:r>
          </a:p>
          <a:p>
            <a:pPr algn="ctr">
              <a:lnSpc>
                <a:spcPts val="6349"/>
              </a:lnSpc>
            </a:pPr>
            <a:r>
              <a:rPr lang="en-US" sz="4535">
                <a:solidFill>
                  <a:srgbClr val="000000"/>
                </a:solidFill>
                <a:latin typeface="Alatsi Bold"/>
              </a:rPr>
              <a:t>Készítette: Fogti István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9183" y="8361148"/>
            <a:ext cx="6882108" cy="1088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 Bold"/>
              </a:rPr>
              <a:t>Budapesti Műszaki és Gazdaságtudományi Egyetem</a:t>
            </a:r>
            <a:r>
              <a:rPr lang="en-US" sz="3126">
                <a:solidFill>
                  <a:srgbClr val="000000"/>
                </a:solidFill>
                <a:latin typeface="Alatsi Bold"/>
              </a:rPr>
              <a:t> | 2023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47725"/>
            <a:ext cx="16230600" cy="157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9199">
                <a:solidFill>
                  <a:srgbClr val="000000"/>
                </a:solidFill>
                <a:latin typeface="Alatsi Bold"/>
              </a:rPr>
              <a:t>SENTENCETRANSFORMERS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368388" y="5174737"/>
            <a:ext cx="1105361" cy="11053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368388" y="5248859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368388" y="6642048"/>
            <a:ext cx="1105361" cy="110536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368388" y="6716170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2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368388" y="8109359"/>
            <a:ext cx="1105361" cy="110536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368388" y="8183481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52160" y="5427295"/>
            <a:ext cx="14232692" cy="53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A válasz feldarabolása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16623" y="6894606"/>
            <a:ext cx="14232692" cy="53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A kritérium feldarabolása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652160" y="8361917"/>
            <a:ext cx="14232692" cy="53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Euklideszi távolság hozzáadása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697545" y="878816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64423" y="-164117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26" id="26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27" id="27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8" id="28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9278737" y="2319025"/>
            <a:ext cx="297953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latsi"/>
              </a:rPr>
              <a:t>Pontosság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2368388" y="3707426"/>
            <a:ext cx="1105361" cy="1105361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2368388" y="3781548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0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616623" y="3959984"/>
            <a:ext cx="14232692" cy="53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Eredeti modell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871778" y="3723389"/>
            <a:ext cx="2249127" cy="77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4"/>
              </a:lnSpc>
            </a:pPr>
            <a:r>
              <a:rPr lang="en-US" sz="4553">
                <a:solidFill>
                  <a:srgbClr val="9FC3D0"/>
                </a:solidFill>
                <a:latin typeface="Alatsi Bold"/>
              </a:rPr>
              <a:t>~40%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082220" y="5299472"/>
            <a:ext cx="2414170" cy="77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4"/>
              </a:lnSpc>
            </a:pPr>
            <a:r>
              <a:rPr lang="en-US" sz="4553">
                <a:solidFill>
                  <a:srgbClr val="9FC3D0"/>
                </a:solidFill>
                <a:latin typeface="Alatsi Bold"/>
              </a:rPr>
              <a:t>72.33%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27534" y="6766783"/>
            <a:ext cx="1537615" cy="77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4"/>
              </a:lnSpc>
            </a:pPr>
            <a:r>
              <a:rPr lang="en-US" sz="4553">
                <a:solidFill>
                  <a:srgbClr val="9FC3D0"/>
                </a:solidFill>
                <a:latin typeface="Alatsi Bold"/>
              </a:rPr>
              <a:t>76%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227534" y="8234094"/>
            <a:ext cx="1537615" cy="77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4"/>
              </a:lnSpc>
            </a:pPr>
            <a:r>
              <a:rPr lang="en-US" sz="4553">
                <a:solidFill>
                  <a:srgbClr val="9FC3D0"/>
                </a:solidFill>
                <a:latin typeface="Alatsi Bold"/>
              </a:rPr>
              <a:t>80%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10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08578" y="2451805"/>
            <a:ext cx="6884037" cy="7213085"/>
          </a:xfrm>
          <a:custGeom>
            <a:avLst/>
            <a:gdLst/>
            <a:ahLst/>
            <a:cxnLst/>
            <a:rect r="r" b="b" t="t" l="l"/>
            <a:pathLst>
              <a:path h="7213085" w="6884037">
                <a:moveTo>
                  <a:pt x="0" y="0"/>
                </a:moveTo>
                <a:lnTo>
                  <a:pt x="6884037" y="0"/>
                </a:lnTo>
                <a:lnTo>
                  <a:pt x="6884037" y="7213085"/>
                </a:lnTo>
                <a:lnTo>
                  <a:pt x="0" y="72130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34794">
            <a:off x="8402081" y="3288661"/>
            <a:ext cx="1290243" cy="3856705"/>
          </a:xfrm>
          <a:custGeom>
            <a:avLst/>
            <a:gdLst/>
            <a:ahLst/>
            <a:cxnLst/>
            <a:rect r="r" b="b" t="t" l="l"/>
            <a:pathLst>
              <a:path h="3856705" w="1290243">
                <a:moveTo>
                  <a:pt x="0" y="0"/>
                </a:moveTo>
                <a:lnTo>
                  <a:pt x="1290243" y="0"/>
                </a:lnTo>
                <a:lnTo>
                  <a:pt x="1290243" y="3856704"/>
                </a:lnTo>
                <a:lnTo>
                  <a:pt x="0" y="3856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911054" y="840046"/>
            <a:ext cx="1052304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atsi"/>
              </a:rPr>
              <a:t>MOODLE INTEGRÁCIÓ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9695" y="2602424"/>
            <a:ext cx="8443615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Open Sans"/>
              </a:rPr>
              <a:t>Grader info megadása a kérdés definiálásakor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4996" y="4746146"/>
            <a:ext cx="7163096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</a:rPr>
              <a:t>A review ablak megnyitásakor kérés a modell konténerhez.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4451586" y="5979950"/>
            <a:ext cx="1309916" cy="130991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6348" y="0"/>
              <a:ext cx="780104" cy="800559"/>
            </a:xfrm>
            <a:custGeom>
              <a:avLst/>
              <a:gdLst/>
              <a:ahLst/>
              <a:cxnLst/>
              <a:rect r="r" b="b" t="t" l="l"/>
              <a:pathLst>
                <a:path h="800559" w="780104">
                  <a:moveTo>
                    <a:pt x="369156" y="791904"/>
                  </a:moveTo>
                  <a:lnTo>
                    <a:pt x="4548" y="427296"/>
                  </a:lnTo>
                  <a:cubicBezTo>
                    <a:pt x="1047" y="423795"/>
                    <a:pt x="0" y="418530"/>
                    <a:pt x="1894" y="413956"/>
                  </a:cubicBezTo>
                  <a:cubicBezTo>
                    <a:pt x="3789" y="409382"/>
                    <a:pt x="8252" y="406400"/>
                    <a:pt x="13203" y="406400"/>
                  </a:cubicBezTo>
                  <a:lnTo>
                    <a:pt x="157301" y="406400"/>
                  </a:lnTo>
                  <a:cubicBezTo>
                    <a:pt x="165138" y="406400"/>
                    <a:pt x="172655" y="403287"/>
                    <a:pt x="178197" y="397745"/>
                  </a:cubicBezTo>
                  <a:cubicBezTo>
                    <a:pt x="183739" y="392203"/>
                    <a:pt x="186852" y="384686"/>
                    <a:pt x="186852" y="376849"/>
                  </a:cubicBezTo>
                  <a:lnTo>
                    <a:pt x="186852" y="29551"/>
                  </a:lnTo>
                  <a:cubicBezTo>
                    <a:pt x="186852" y="21714"/>
                    <a:pt x="189965" y="14197"/>
                    <a:pt x="195507" y="8655"/>
                  </a:cubicBezTo>
                  <a:cubicBezTo>
                    <a:pt x="201049" y="3113"/>
                    <a:pt x="208566" y="0"/>
                    <a:pt x="216403" y="0"/>
                  </a:cubicBezTo>
                  <a:lnTo>
                    <a:pt x="563701" y="0"/>
                  </a:lnTo>
                  <a:cubicBezTo>
                    <a:pt x="571538" y="0"/>
                    <a:pt x="579055" y="3113"/>
                    <a:pt x="584597" y="8655"/>
                  </a:cubicBezTo>
                  <a:cubicBezTo>
                    <a:pt x="590139" y="14197"/>
                    <a:pt x="593252" y="21714"/>
                    <a:pt x="593252" y="29551"/>
                  </a:cubicBezTo>
                  <a:lnTo>
                    <a:pt x="593252" y="376849"/>
                  </a:lnTo>
                  <a:cubicBezTo>
                    <a:pt x="593252" y="384686"/>
                    <a:pt x="596365" y="392203"/>
                    <a:pt x="601907" y="397745"/>
                  </a:cubicBezTo>
                  <a:cubicBezTo>
                    <a:pt x="607449" y="403287"/>
                    <a:pt x="614966" y="406400"/>
                    <a:pt x="622803" y="406400"/>
                  </a:cubicBezTo>
                  <a:lnTo>
                    <a:pt x="766901" y="406400"/>
                  </a:lnTo>
                  <a:cubicBezTo>
                    <a:pt x="771852" y="406400"/>
                    <a:pt x="776315" y="409382"/>
                    <a:pt x="778210" y="413956"/>
                  </a:cubicBezTo>
                  <a:cubicBezTo>
                    <a:pt x="780104" y="418530"/>
                    <a:pt x="779057" y="423795"/>
                    <a:pt x="775556" y="427296"/>
                  </a:cubicBezTo>
                  <a:lnTo>
                    <a:pt x="410948" y="791904"/>
                  </a:lnTo>
                  <a:cubicBezTo>
                    <a:pt x="405406" y="797446"/>
                    <a:pt x="397889" y="800559"/>
                    <a:pt x="390052" y="800559"/>
                  </a:cubicBezTo>
                  <a:cubicBezTo>
                    <a:pt x="382215" y="800559"/>
                    <a:pt x="374698" y="797446"/>
                    <a:pt x="369156" y="791904"/>
                  </a:cubicBezTo>
                  <a:close/>
                </a:path>
              </a:pathLst>
            </a:custGeom>
            <a:solidFill>
              <a:srgbClr val="9FC3D0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203200" y="-47625"/>
              <a:ext cx="406400" cy="758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49709" y="7489891"/>
            <a:ext cx="7163096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</a:rPr>
              <a:t>A kérésbe csomagolt graderinfo és válasz alapján a modell értékel, és a responseban elküldi a pontszámot, és a szöveges értékelést.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451586" y="3236205"/>
            <a:ext cx="1309916" cy="1309916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6348" y="0"/>
              <a:ext cx="780104" cy="800559"/>
            </a:xfrm>
            <a:custGeom>
              <a:avLst/>
              <a:gdLst/>
              <a:ahLst/>
              <a:cxnLst/>
              <a:rect r="r" b="b" t="t" l="l"/>
              <a:pathLst>
                <a:path h="800559" w="780104">
                  <a:moveTo>
                    <a:pt x="369156" y="791904"/>
                  </a:moveTo>
                  <a:lnTo>
                    <a:pt x="4548" y="427296"/>
                  </a:lnTo>
                  <a:cubicBezTo>
                    <a:pt x="1047" y="423795"/>
                    <a:pt x="0" y="418530"/>
                    <a:pt x="1894" y="413956"/>
                  </a:cubicBezTo>
                  <a:cubicBezTo>
                    <a:pt x="3789" y="409382"/>
                    <a:pt x="8252" y="406400"/>
                    <a:pt x="13203" y="406400"/>
                  </a:cubicBezTo>
                  <a:lnTo>
                    <a:pt x="157301" y="406400"/>
                  </a:lnTo>
                  <a:cubicBezTo>
                    <a:pt x="165138" y="406400"/>
                    <a:pt x="172655" y="403287"/>
                    <a:pt x="178197" y="397745"/>
                  </a:cubicBezTo>
                  <a:cubicBezTo>
                    <a:pt x="183739" y="392203"/>
                    <a:pt x="186852" y="384686"/>
                    <a:pt x="186852" y="376849"/>
                  </a:cubicBezTo>
                  <a:lnTo>
                    <a:pt x="186852" y="29551"/>
                  </a:lnTo>
                  <a:cubicBezTo>
                    <a:pt x="186852" y="21714"/>
                    <a:pt x="189965" y="14197"/>
                    <a:pt x="195507" y="8655"/>
                  </a:cubicBezTo>
                  <a:cubicBezTo>
                    <a:pt x="201049" y="3113"/>
                    <a:pt x="208566" y="0"/>
                    <a:pt x="216403" y="0"/>
                  </a:cubicBezTo>
                  <a:lnTo>
                    <a:pt x="563701" y="0"/>
                  </a:lnTo>
                  <a:cubicBezTo>
                    <a:pt x="571538" y="0"/>
                    <a:pt x="579055" y="3113"/>
                    <a:pt x="584597" y="8655"/>
                  </a:cubicBezTo>
                  <a:cubicBezTo>
                    <a:pt x="590139" y="14197"/>
                    <a:pt x="593252" y="21714"/>
                    <a:pt x="593252" y="29551"/>
                  </a:cubicBezTo>
                  <a:lnTo>
                    <a:pt x="593252" y="376849"/>
                  </a:lnTo>
                  <a:cubicBezTo>
                    <a:pt x="593252" y="384686"/>
                    <a:pt x="596365" y="392203"/>
                    <a:pt x="601907" y="397745"/>
                  </a:cubicBezTo>
                  <a:cubicBezTo>
                    <a:pt x="607449" y="403287"/>
                    <a:pt x="614966" y="406400"/>
                    <a:pt x="622803" y="406400"/>
                  </a:cubicBezTo>
                  <a:lnTo>
                    <a:pt x="766901" y="406400"/>
                  </a:lnTo>
                  <a:cubicBezTo>
                    <a:pt x="771852" y="406400"/>
                    <a:pt x="776315" y="409382"/>
                    <a:pt x="778210" y="413956"/>
                  </a:cubicBezTo>
                  <a:cubicBezTo>
                    <a:pt x="780104" y="418530"/>
                    <a:pt x="779057" y="423795"/>
                    <a:pt x="775556" y="427296"/>
                  </a:cubicBezTo>
                  <a:lnTo>
                    <a:pt x="410948" y="791904"/>
                  </a:lnTo>
                  <a:cubicBezTo>
                    <a:pt x="405406" y="797446"/>
                    <a:pt x="397889" y="800559"/>
                    <a:pt x="390052" y="800559"/>
                  </a:cubicBezTo>
                  <a:cubicBezTo>
                    <a:pt x="382215" y="800559"/>
                    <a:pt x="374698" y="797446"/>
                    <a:pt x="369156" y="791904"/>
                  </a:cubicBezTo>
                  <a:close/>
                </a:path>
              </a:pathLst>
            </a:custGeom>
            <a:solidFill>
              <a:srgbClr val="9FC3D0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203200" y="-47625"/>
              <a:ext cx="406400" cy="758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22" id="22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23" id="23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4" id="24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11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150164" y="2527870"/>
            <a:ext cx="14050980" cy="6320175"/>
          </a:xfrm>
          <a:custGeom>
            <a:avLst/>
            <a:gdLst/>
            <a:ahLst/>
            <a:cxnLst/>
            <a:rect r="r" b="b" t="t" l="l"/>
            <a:pathLst>
              <a:path h="6320175" w="14050980">
                <a:moveTo>
                  <a:pt x="0" y="0"/>
                </a:moveTo>
                <a:lnTo>
                  <a:pt x="14050980" y="0"/>
                </a:lnTo>
                <a:lnTo>
                  <a:pt x="14050980" y="6320175"/>
                </a:lnTo>
                <a:lnTo>
                  <a:pt x="0" y="6320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1" id="11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3882479" y="840046"/>
            <a:ext cx="1052304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atsi"/>
              </a:rPr>
              <a:t>MOODLE INTEGRÁCIÓ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03749" y="6960665"/>
            <a:ext cx="503827" cy="5038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03942" y="5565570"/>
            <a:ext cx="503827" cy="50382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03942" y="2995665"/>
            <a:ext cx="503827" cy="50382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553980" y="857250"/>
            <a:ext cx="1318003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atsi Bold"/>
              </a:rPr>
              <a:t>TERVEK A JÖVŐRE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10749" y="6772206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Magyar verzió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10942" y="5377111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ZH generálás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403749" y="2892931"/>
            <a:ext cx="6740251" cy="1988401"/>
            <a:chOff x="0" y="0"/>
            <a:chExt cx="8987001" cy="26512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136978"/>
              <a:ext cx="671770" cy="67177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942666" y="-85725"/>
              <a:ext cx="7175736" cy="10314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580"/>
                </a:lnSpc>
              </a:pPr>
              <a:r>
                <a:rPr lang="en-US" sz="4700">
                  <a:solidFill>
                    <a:srgbClr val="000000"/>
                  </a:solidFill>
                  <a:latin typeface="Alatsi Bold"/>
                </a:rPr>
                <a:t>Automatizálás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671770" y="1227435"/>
              <a:ext cx="8315232" cy="1423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73870" indent="-336935" lvl="1">
                <a:lnSpc>
                  <a:spcPts val="4369"/>
                </a:lnSpc>
                <a:buFont typeface="Arial"/>
                <a:buChar char="•"/>
              </a:pPr>
              <a:r>
                <a:rPr lang="en-US" sz="3121">
                  <a:solidFill>
                    <a:srgbClr val="000000"/>
                  </a:solidFill>
                  <a:latin typeface="Alatsi Bold"/>
                </a:rPr>
                <a:t>A válaszok beküldése után egyből érkezzen feedback.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410942" y="2807206"/>
            <a:ext cx="6652219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Integráció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10942" y="3716526"/>
            <a:ext cx="6848358" cy="1634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3870" indent="-336935" lvl="1">
              <a:lnSpc>
                <a:spcPts val="4369"/>
              </a:lnSpc>
              <a:buFont typeface="Arial"/>
              <a:buChar char="•"/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Jelenlegi moodle integráció tulajdonképpen a core függvények módosítása.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12</a:t>
              </a: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1263762" y="-14586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2403749" y="5565570"/>
            <a:ext cx="503827" cy="50382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3110749" y="5377111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RAG architektúra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34" id="34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35" id="35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6" id="36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35368" y="3015793"/>
            <a:ext cx="11627497" cy="390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75"/>
              </a:lnSpc>
            </a:pPr>
            <a:r>
              <a:rPr lang="en-US" sz="11196">
                <a:solidFill>
                  <a:srgbClr val="000000"/>
                </a:solidFill>
                <a:latin typeface="Alatsi Bold"/>
              </a:rPr>
              <a:t>KÖSZÖNÖM A FIGYELMET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265400" y="7209200"/>
            <a:ext cx="10669737" cy="703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Készítette: Fogti István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59214" y="1736440"/>
            <a:ext cx="6882108" cy="1088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 Bold"/>
              </a:rPr>
              <a:t>Budapesti Műszaki és Gazdaságtudományi Egyetem </a:t>
            </a:r>
            <a:r>
              <a:rPr lang="en-US" sz="3126">
                <a:solidFill>
                  <a:srgbClr val="000000"/>
                </a:solidFill>
                <a:latin typeface="Alatsi Bold"/>
              </a:rPr>
              <a:t>| 2023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5" id="15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18390" y="866775"/>
            <a:ext cx="1045121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MI IS A BAJ?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673194" y="3268672"/>
            <a:ext cx="6651535" cy="1406187"/>
            <a:chOff x="0" y="0"/>
            <a:chExt cx="8868713" cy="18749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868713" cy="1874916"/>
              <a:chOff x="0" y="0"/>
              <a:chExt cx="1751844" cy="370354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751844" cy="370354"/>
              </a:xfrm>
              <a:custGeom>
                <a:avLst/>
                <a:gdLst/>
                <a:ahLst/>
                <a:cxnLst/>
                <a:rect r="r" b="b" t="t" l="l"/>
                <a:pathLst>
                  <a:path h="370354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310993"/>
                    </a:lnTo>
                    <a:cubicBezTo>
                      <a:pt x="1751844" y="326737"/>
                      <a:pt x="1745590" y="341835"/>
                      <a:pt x="1734458" y="352967"/>
                    </a:cubicBezTo>
                    <a:cubicBezTo>
                      <a:pt x="1723326" y="364100"/>
                      <a:pt x="1708227" y="370354"/>
                      <a:pt x="1692484" y="370354"/>
                    </a:cubicBezTo>
                    <a:lnTo>
                      <a:pt x="59360" y="370354"/>
                    </a:lnTo>
                    <a:cubicBezTo>
                      <a:pt x="26577" y="370354"/>
                      <a:pt x="0" y="343777"/>
                      <a:pt x="0" y="310993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1751844" cy="40845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695604" y="133350"/>
              <a:ext cx="7735510" cy="1368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 Bold"/>
                </a:rPr>
                <a:t>Egy-egy zárthelyit vagy beugrót akár több százan is megírhatnak.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550637" y="2620338"/>
            <a:ext cx="4182217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Egyrészt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19942" y="3412647"/>
            <a:ext cx="6691747" cy="389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2"/>
              </a:lnSpc>
            </a:pPr>
            <a:r>
              <a:rPr lang="en-US" sz="3709">
                <a:solidFill>
                  <a:srgbClr val="000000"/>
                </a:solidFill>
                <a:latin typeface="Alatsi Bold"/>
              </a:rPr>
              <a:t>Az oktatói lét egyik nehezen automatizálható feladata azoknak a kisZH vagy laborbeugró feladatoknak a javítása, amelyekre szöveges válasz érkezik.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673194" y="6010258"/>
            <a:ext cx="6651535" cy="2465844"/>
            <a:chOff x="0" y="0"/>
            <a:chExt cx="8868713" cy="3287792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868713" cy="3287792"/>
              <a:chOff x="0" y="0"/>
              <a:chExt cx="1751844" cy="64944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751844" cy="649440"/>
              </a:xfrm>
              <a:custGeom>
                <a:avLst/>
                <a:gdLst/>
                <a:ahLst/>
                <a:cxnLst/>
                <a:rect r="r" b="b" t="t" l="l"/>
                <a:pathLst>
                  <a:path h="649440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590080"/>
                    </a:lnTo>
                    <a:cubicBezTo>
                      <a:pt x="1751844" y="622864"/>
                      <a:pt x="1725268" y="649440"/>
                      <a:pt x="1692484" y="649440"/>
                    </a:cubicBezTo>
                    <a:lnTo>
                      <a:pt x="59360" y="649440"/>
                    </a:lnTo>
                    <a:cubicBezTo>
                      <a:pt x="26577" y="649440"/>
                      <a:pt x="0" y="622864"/>
                      <a:pt x="0" y="590080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1751844" cy="68754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695604" y="133350"/>
              <a:ext cx="7735510" cy="27814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 Bold"/>
                </a:rPr>
                <a:t>Igaz-hamis, illetve a-b-c-d feleletválasztós kérdésekkel nem lehet a hallgató önálló tudását tesztelni.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550637" y="5311749"/>
            <a:ext cx="5276728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Másrészt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7" id="17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8" id="18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9" id="19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5859155" y="0"/>
            <a:ext cx="1562612" cy="2246324"/>
            <a:chOff x="0" y="0"/>
            <a:chExt cx="2083482" cy="299509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0" y="437582"/>
              <a:ext cx="2083482" cy="2557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1</a:t>
              </a:r>
            </a:p>
            <a:p>
              <a:pPr algn="ctr">
                <a:lnSpc>
                  <a:spcPts val="7805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7512165" y="-155385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892058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2246324"/>
            <a:chOff x="0" y="0"/>
            <a:chExt cx="2083482" cy="299509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2557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2</a:t>
              </a:r>
            </a:p>
            <a:p>
              <a:pPr algn="ctr">
                <a:lnSpc>
                  <a:spcPts val="7805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11223" y="950665"/>
            <a:ext cx="7955495" cy="8281030"/>
          </a:xfrm>
          <a:custGeom>
            <a:avLst/>
            <a:gdLst/>
            <a:ahLst/>
            <a:cxnLst/>
            <a:rect r="r" b="b" t="t" l="l"/>
            <a:pathLst>
              <a:path h="8281030" w="7955495">
                <a:moveTo>
                  <a:pt x="0" y="0"/>
                </a:moveTo>
                <a:lnTo>
                  <a:pt x="7955495" y="0"/>
                </a:lnTo>
                <a:lnTo>
                  <a:pt x="7955495" y="8281030"/>
                </a:lnTo>
                <a:lnTo>
                  <a:pt x="0" y="82810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6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1" id="11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-1287488">
            <a:off x="6837645" y="2581910"/>
            <a:ext cx="3510761" cy="2154730"/>
          </a:xfrm>
          <a:custGeom>
            <a:avLst/>
            <a:gdLst/>
            <a:ahLst/>
            <a:cxnLst/>
            <a:rect r="r" b="b" t="t" l="l"/>
            <a:pathLst>
              <a:path h="2154730" w="3510761">
                <a:moveTo>
                  <a:pt x="0" y="0"/>
                </a:moveTo>
                <a:lnTo>
                  <a:pt x="3510761" y="0"/>
                </a:lnTo>
                <a:lnTo>
                  <a:pt x="3510761" y="2154729"/>
                </a:lnTo>
                <a:lnTo>
                  <a:pt x="0" y="21547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1065495">
            <a:off x="9445671" y="7691335"/>
            <a:ext cx="1132901" cy="517015"/>
          </a:xfrm>
          <a:custGeom>
            <a:avLst/>
            <a:gdLst/>
            <a:ahLst/>
            <a:cxnLst/>
            <a:rect r="r" b="b" t="t" l="l"/>
            <a:pathLst>
              <a:path h="517015" w="1132901">
                <a:moveTo>
                  <a:pt x="0" y="0"/>
                </a:moveTo>
                <a:lnTo>
                  <a:pt x="1132901" y="0"/>
                </a:lnTo>
                <a:lnTo>
                  <a:pt x="1132901" y="517015"/>
                </a:lnTo>
                <a:lnTo>
                  <a:pt x="0" y="5170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99728" y="8818566"/>
            <a:ext cx="1153400" cy="879468"/>
          </a:xfrm>
          <a:custGeom>
            <a:avLst/>
            <a:gdLst/>
            <a:ahLst/>
            <a:cxnLst/>
            <a:rect r="r" b="b" t="t" l="l"/>
            <a:pathLst>
              <a:path h="879468" w="1153400">
                <a:moveTo>
                  <a:pt x="0" y="0"/>
                </a:moveTo>
                <a:lnTo>
                  <a:pt x="1153400" y="0"/>
                </a:lnTo>
                <a:lnTo>
                  <a:pt x="1153400" y="879468"/>
                </a:lnTo>
                <a:lnTo>
                  <a:pt x="0" y="87946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076293" y="1606550"/>
            <a:ext cx="7870645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A quiz készítője a kérdés generálásakor megadhat értékelési útmutatót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72737" y="5095875"/>
            <a:ext cx="7474201" cy="3520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0"/>
              </a:lnSpc>
            </a:pPr>
            <a:r>
              <a:rPr lang="en-US" sz="2028">
                <a:solidFill>
                  <a:srgbClr val="000000"/>
                </a:solidFill>
                <a:latin typeface="Open Sans"/>
              </a:rPr>
              <a:t>“Great job on your answer! You were able to earn 4 out of the 6 points for this question. In order to improve your answer, it would be helpful to mention that the "new" operator in C++ is considered type-safe. This means that it automatically deduces the type of the object being created and allocates memory accordingly. On the other hand, the "malloc()" function in C returns a void pointer, which requires explicit type casting when used. Including this information in your answer would make it more comprehensive and demonstrate a deeper understanding of the topic. Keep up the good work!”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32656" y="9210675"/>
            <a:ext cx="2636341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</a:rPr>
              <a:t>automatikus pontozás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8225" y="866775"/>
            <a:ext cx="1623060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NAGY NYELVI MODELLEK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742835" y="2953901"/>
            <a:ext cx="1105361" cy="11053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42835" y="3028023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742835" y="4774740"/>
            <a:ext cx="1105361" cy="110536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742835" y="4848862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2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742835" y="6594476"/>
            <a:ext cx="1105361" cy="110536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42835" y="6668598"/>
            <a:ext cx="1105361" cy="86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8"/>
              </a:lnSpc>
            </a:pPr>
            <a:r>
              <a:rPr lang="en-US" sz="5034">
                <a:solidFill>
                  <a:srgbClr val="000000"/>
                </a:solidFill>
                <a:latin typeface="Alatsi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26608" y="3206459"/>
            <a:ext cx="14232692" cy="53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Az elmúlt években egyre nagyobb figyelmet nyernek az LLM-ek.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026608" y="4801207"/>
            <a:ext cx="14232692" cy="1078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Ezek a modellek nem csak egy-egy szó jelentését értik egy szövegen belül, hanem a szavak egymáshoz való viszonyulását is, az egész kontextust.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026608" y="6301710"/>
            <a:ext cx="14232692" cy="1624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Alatsi Bold"/>
              </a:rPr>
              <a:t>Az LLM-eket ezen új képességük teszik alkalmassá a szöveges válaszok kiértékelésére, hiszen képesek a megadott válasz tartalmát értelmezni, és nem a konkrét szavak alapján értékelik azt.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5859155" y="0"/>
            <a:ext cx="1562612" cy="2246324"/>
            <a:chOff x="0" y="0"/>
            <a:chExt cx="2083482" cy="2995098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437582"/>
              <a:ext cx="2083482" cy="2557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3</a:t>
              </a:r>
            </a:p>
            <a:p>
              <a:pPr algn="ctr">
                <a:lnSpc>
                  <a:spcPts val="7805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697545" y="878816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64423" y="-164117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26" id="26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27" id="27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8" id="28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66775"/>
            <a:ext cx="1623060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8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000000"/>
                </a:solidFill>
                <a:latin typeface="Alatsi Bold"/>
              </a:rPr>
              <a:t>CÉLKITŰZÉSEK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BME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| 2023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390722" y="3102810"/>
            <a:ext cx="7362681" cy="4917294"/>
            <a:chOff x="0" y="0"/>
            <a:chExt cx="1939142" cy="12950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39142" cy="1295090"/>
            </a:xfrm>
            <a:custGeom>
              <a:avLst/>
              <a:gdLst/>
              <a:ahLst/>
              <a:cxnLst/>
              <a:rect r="r" b="b" t="t" l="l"/>
              <a:pathLst>
                <a:path h="1295090" w="1939142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241463"/>
                  </a:lnTo>
                  <a:cubicBezTo>
                    <a:pt x="1939142" y="1255686"/>
                    <a:pt x="1933492" y="1269326"/>
                    <a:pt x="1923435" y="1279383"/>
                  </a:cubicBezTo>
                  <a:cubicBezTo>
                    <a:pt x="1913378" y="1289440"/>
                    <a:pt x="1899738" y="1295090"/>
                    <a:pt x="1885515" y="1295090"/>
                  </a:cubicBezTo>
                  <a:lnTo>
                    <a:pt x="53627" y="1295090"/>
                  </a:lnTo>
                  <a:cubicBezTo>
                    <a:pt x="24010" y="1295090"/>
                    <a:pt x="0" y="1271080"/>
                    <a:pt x="0" y="1241463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39142" cy="13331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479902" y="4421609"/>
            <a:ext cx="5499127" cy="324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Alatsi Bold"/>
              </a:rPr>
              <a:t>Egy olyan algoritmus megalkotása, amely segítségével automatizálni lehet szöveges válaszok javítását, egy előre megadott értékelési útmutató alapján.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79902" y="3496012"/>
            <a:ext cx="387823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 Bold"/>
              </a:rPr>
              <a:t>Egy algoritmus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417488" y="6142174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534597" y="3102810"/>
            <a:ext cx="7362681" cy="4917294"/>
            <a:chOff x="0" y="0"/>
            <a:chExt cx="1939142" cy="12950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39142" cy="1295090"/>
            </a:xfrm>
            <a:custGeom>
              <a:avLst/>
              <a:gdLst/>
              <a:ahLst/>
              <a:cxnLst/>
              <a:rect r="r" b="b" t="t" l="l"/>
              <a:pathLst>
                <a:path h="1295090" w="1939142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241463"/>
                  </a:lnTo>
                  <a:cubicBezTo>
                    <a:pt x="1939142" y="1255686"/>
                    <a:pt x="1933492" y="1269326"/>
                    <a:pt x="1923435" y="1279383"/>
                  </a:cubicBezTo>
                  <a:cubicBezTo>
                    <a:pt x="1913378" y="1289440"/>
                    <a:pt x="1899738" y="1295090"/>
                    <a:pt x="1885515" y="1295090"/>
                  </a:cubicBezTo>
                  <a:lnTo>
                    <a:pt x="53627" y="1295090"/>
                  </a:lnTo>
                  <a:cubicBezTo>
                    <a:pt x="24010" y="1295090"/>
                    <a:pt x="0" y="1271080"/>
                    <a:pt x="0" y="1241463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39142" cy="13331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639349" y="4421609"/>
            <a:ext cx="5499127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Alatsi Bold"/>
              </a:rPr>
              <a:t>A kész algoritmus integrálása moodle környezetbe.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39349" y="3496012"/>
            <a:ext cx="488709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 Bold"/>
              </a:rPr>
              <a:t>Moodle integráció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39665" y="3615357"/>
            <a:ext cx="516960" cy="51696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44736" y="3615357"/>
            <a:ext cx="516960" cy="51696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7" id="27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4</a:t>
              </a: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-2243137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53980" y="2946411"/>
            <a:ext cx="503827" cy="5038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53980" y="6480234"/>
            <a:ext cx="503827" cy="50382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03942" y="2946411"/>
            <a:ext cx="503827" cy="50382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00082" y="6480234"/>
            <a:ext cx="503827" cy="50382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553980" y="866775"/>
            <a:ext cx="1318003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A MODELL KIVÁLASZTÁSA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60980" y="2757952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GPT?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260980" y="3667272"/>
            <a:ext cx="6848358" cy="218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state-of-the-art teljesítmény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API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nagy közösség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- költségek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60980" y="6291775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FLAN-T5?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10942" y="2757952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Bert?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10942" y="3667272"/>
            <a:ext cx="6848358" cy="1634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open-source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fine-tune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- teljesítmény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07081" y="6291775"/>
            <a:ext cx="6652219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 Bold"/>
              </a:rPr>
              <a:t>Sentencetransformers??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5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263762" y="-14586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29" id="29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30" id="30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1" id="31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3260980" y="7305870"/>
            <a:ext cx="6848358" cy="1634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open-source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fine-tune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- teljesítmény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403909" y="7305870"/>
            <a:ext cx="6848358" cy="218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open-source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+ fine-tune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- teljesítmény</a:t>
            </a:r>
          </a:p>
          <a:p>
            <a:pPr>
              <a:lnSpc>
                <a:spcPts val="4369"/>
              </a:lnSpc>
            </a:pPr>
            <a:r>
              <a:rPr lang="en-US" sz="3121">
                <a:solidFill>
                  <a:srgbClr val="000000"/>
                </a:solidFill>
                <a:latin typeface="Alatsi Bold"/>
              </a:rPr>
              <a:t>- LLM?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72524" y="665163"/>
            <a:ext cx="19429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sz="9200" strike="noStrike" u="none">
                <a:solidFill>
                  <a:srgbClr val="000000"/>
                </a:solidFill>
                <a:latin typeface="Alatsi"/>
              </a:rPr>
              <a:t>GPT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21488" y="3130212"/>
            <a:ext cx="11653916" cy="2589759"/>
          </a:xfrm>
          <a:custGeom>
            <a:avLst/>
            <a:gdLst/>
            <a:ahLst/>
            <a:cxnLst/>
            <a:rect r="r" b="b" t="t" l="l"/>
            <a:pathLst>
              <a:path h="2589759" w="11653916">
                <a:moveTo>
                  <a:pt x="0" y="0"/>
                </a:moveTo>
                <a:lnTo>
                  <a:pt x="11653916" y="0"/>
                </a:lnTo>
                <a:lnTo>
                  <a:pt x="11653916" y="2589759"/>
                </a:lnTo>
                <a:lnTo>
                  <a:pt x="0" y="25897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21488" y="6796768"/>
            <a:ext cx="12101779" cy="2269084"/>
          </a:xfrm>
          <a:custGeom>
            <a:avLst/>
            <a:gdLst/>
            <a:ahLst/>
            <a:cxnLst/>
            <a:rect r="r" b="b" t="t" l="l"/>
            <a:pathLst>
              <a:path h="2269084" w="12101779">
                <a:moveTo>
                  <a:pt x="0" y="0"/>
                </a:moveTo>
                <a:lnTo>
                  <a:pt x="12101779" y="0"/>
                </a:lnTo>
                <a:lnTo>
                  <a:pt x="12101779" y="2269083"/>
                </a:lnTo>
                <a:lnTo>
                  <a:pt x="0" y="22690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045027" y="2657829"/>
            <a:ext cx="3565329" cy="4343548"/>
          </a:xfrm>
          <a:custGeom>
            <a:avLst/>
            <a:gdLst/>
            <a:ahLst/>
            <a:cxnLst/>
            <a:rect r="r" b="b" t="t" l="l"/>
            <a:pathLst>
              <a:path h="4343548" w="3565329">
                <a:moveTo>
                  <a:pt x="0" y="0"/>
                </a:moveTo>
                <a:lnTo>
                  <a:pt x="3565329" y="0"/>
                </a:lnTo>
                <a:lnTo>
                  <a:pt x="3565329" y="4343548"/>
                </a:lnTo>
                <a:lnTo>
                  <a:pt x="0" y="43435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21488" y="2398066"/>
            <a:ext cx="1210177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GPT-4 modell végzi a kritériumok és a válaszok összevetését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21488" y="6069672"/>
            <a:ext cx="1210177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GPT-3.5-turbo összefoglalja a válasz hiányosságait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859155" y="0"/>
            <a:ext cx="1562612" cy="2246324"/>
            <a:chOff x="0" y="0"/>
            <a:chExt cx="2083482" cy="2995098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0" y="437582"/>
              <a:ext cx="2083482" cy="2557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6</a:t>
              </a:r>
            </a:p>
            <a:p>
              <a:pPr algn="ctr">
                <a:lnSpc>
                  <a:spcPts val="780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6" id="16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7" id="17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8" id="18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06725" y="665163"/>
            <a:ext cx="130745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Alatsi"/>
              </a:rPr>
              <a:t>SENTENCETRANSFORMERS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7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1" id="11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2100903" y="3141255"/>
            <a:ext cx="849609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64" indent="-474982" lvl="1">
              <a:lnSpc>
                <a:spcPts val="616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Open Sans Bold"/>
              </a:rPr>
              <a:t>Embedding vektorok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00903" y="5005455"/>
            <a:ext cx="849609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64" indent="-474982" lvl="1">
              <a:lnSpc>
                <a:spcPts val="616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Open Sans Bold"/>
              </a:rPr>
              <a:t>Cosine similarity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94499" y="3085375"/>
            <a:ext cx="8496090" cy="153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64" indent="-474982" lvl="1">
              <a:lnSpc>
                <a:spcPts val="616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Open Sans Bold"/>
              </a:rPr>
              <a:t>Egy gondolat szétszórva a szövegben?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043613" y="5984479"/>
            <a:ext cx="6230279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000000"/>
                </a:solidFill>
                <a:latin typeface="Open Sans"/>
              </a:rPr>
              <a:t>Tulajdonképpen valami hasonlót csinálhat a háttérben a gpt is.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94499" y="5045393"/>
            <a:ext cx="849609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64" indent="-474982" lvl="1">
              <a:lnSpc>
                <a:spcPts val="616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Open Sans Bold"/>
              </a:rPr>
              <a:t>Terület specifikusság?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00903" y="7425294"/>
            <a:ext cx="849609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64" indent="-474982" lvl="1">
              <a:lnSpc>
                <a:spcPts val="616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Open Sans Bold"/>
              </a:rPr>
              <a:t>Euclidean similarity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9542" y="-144908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8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92058" y="-104536"/>
            <a:ext cx="407670" cy="10391433"/>
            <a:chOff x="0" y="0"/>
            <a:chExt cx="543560" cy="13855244"/>
          </a:xfrm>
        </p:grpSpPr>
        <p:sp>
          <p:nvSpPr>
            <p:cNvPr name="TextBox 10" id="10"/>
            <p:cNvSpPr txBox="true"/>
            <p:nvPr/>
          </p:nvSpPr>
          <p:spPr>
            <a:xfrm rot="-5400000">
              <a:off x="-4344867" y="6697026"/>
              <a:ext cx="9176144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Alatsi Bold"/>
                </a:rPr>
                <a:t>BME</a:t>
              </a:r>
              <a:r>
                <a:rPr lang="en-US" sz="2700">
                  <a:solidFill>
                    <a:srgbClr val="000000"/>
                  </a:solidFill>
                  <a:latin typeface="Alatsi Bold"/>
                </a:rPr>
                <a:t> | 2023</a:t>
              </a:r>
            </a:p>
          </p:txBody>
        </p:sp>
        <p:sp>
          <p:nvSpPr>
            <p:cNvPr name="AutoShape 11" id="11"/>
            <p:cNvSpPr/>
            <p:nvPr/>
          </p:nvSpPr>
          <p:spPr>
            <a:xfrm flipH="true" flipV="true">
              <a:off x="264577" y="15"/>
              <a:ext cx="1016" cy="5033042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 flipV="true">
              <a:off x="265593" y="9053297"/>
              <a:ext cx="0" cy="4801947"/>
            </a:xfrm>
            <a:prstGeom prst="line">
              <a:avLst/>
            </a:prstGeom>
            <a:ln cap="flat" w="152400">
              <a:solidFill>
                <a:srgbClr val="9FC3D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5492805" y="2375954"/>
            <a:ext cx="7302390" cy="7566822"/>
          </a:xfrm>
          <a:custGeom>
            <a:avLst/>
            <a:gdLst/>
            <a:ahLst/>
            <a:cxnLst/>
            <a:rect r="r" b="b" t="t" l="l"/>
            <a:pathLst>
              <a:path h="7566822" w="7302390">
                <a:moveTo>
                  <a:pt x="0" y="0"/>
                </a:moveTo>
                <a:lnTo>
                  <a:pt x="7302390" y="0"/>
                </a:lnTo>
                <a:lnTo>
                  <a:pt x="7302390" y="7566822"/>
                </a:lnTo>
                <a:lnTo>
                  <a:pt x="0" y="7566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606725" y="665163"/>
            <a:ext cx="130745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Alatsi"/>
              </a:rPr>
              <a:t>SENTENCETRANSFORMERS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DAF2qcL2T0c</dc:identifier>
  <dcterms:modified xsi:type="dcterms:W3CDTF">2011-08-01T06:04:30Z</dcterms:modified>
  <cp:revision>1</cp:revision>
  <dc:title>Önlab Bemutató: Fogti István</dc:title>
</cp:coreProperties>
</file>

<file path=docProps/thumbnail.jpeg>
</file>